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3004800" cy="7315200"/>
  <p:notesSz cx="6858000" cy="9144000"/>
  <p:embeddedFontLst>
    <p:embeddedFont>
      <p:font typeface="Jaturat Semi-Bold Italics" charset="1" panose="00000000000000000000"/>
      <p:regular r:id="rId15"/>
    </p:embeddedFont>
    <p:embeddedFont>
      <p:font typeface="Clear Sans" charset="1" panose="020B0503030202020304"/>
      <p:regular r:id="rId16"/>
    </p:embeddedFont>
    <p:embeddedFont>
      <p:font typeface="Inter" charset="1" panose="020B0502030000000004"/>
      <p:regular r:id="rId17"/>
    </p:embeddedFont>
    <p:embeddedFont>
      <p:font typeface="Jaturat Bold Italics" charset="1" panose="00000000000000000000"/>
      <p:regular r:id="rId18"/>
    </p:embeddedFont>
    <p:embeddedFont>
      <p:font typeface="Clear Sans Medium" charset="1" panose="020B06030302020203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FGW11fN2c.mp4>
</file>

<file path=ppt/media/VAFGWzOZY0Q.mp4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svg>
</file>

<file path=ppt/media/image17.gif>
</file>

<file path=ppt/media/image18.jpeg>
</file>

<file path=ppt/media/image19.png>
</file>

<file path=ppt/media/image2.png>
</file>

<file path=ppt/media/image20.sv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FGW11fN2c.mp4" Type="http://schemas.openxmlformats.org/officeDocument/2006/relationships/video"/><Relationship Id="rId4" Target="../media/VAFGW11fN2c.mp4" Type="http://schemas.microsoft.com/office/2007/relationships/media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FGW11fN2c.mp4" Type="http://schemas.openxmlformats.org/officeDocument/2006/relationships/video"/><Relationship Id="rId4" Target="../media/VAFGW11fN2c.mp4" Type="http://schemas.microsoft.com/office/2007/relationships/media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gif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VAFGWzOZY0Q.mp4" Type="http://schemas.openxmlformats.org/officeDocument/2006/relationships/video"/><Relationship Id="rId4" Target="../media/VAFGWzOZY0Q.mp4" Type="http://schemas.microsoft.com/office/2007/relationships/media"/><Relationship Id="rId5" Target="../media/image19.png" Type="http://schemas.openxmlformats.org/officeDocument/2006/relationships/image"/><Relationship Id="rId6" Target="../media/image20.svg" Type="http://schemas.openxmlformats.org/officeDocument/2006/relationships/image"/><Relationship Id="rId7" Target="https://drive.google.com/drive/folders/151F6Tcm305IZ9gNtcHACGYJ7Phjyk4KN" TargetMode="External" Type="http://schemas.openxmlformats.org/officeDocument/2006/relationships/hyperlink"/><Relationship Id="rId8" Target="https://drive.google.com/drive/folders/1AZz3wZtyoEm90zk0ycHTn27kYZNnqOBv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0.0000" end="0.0000"/>
                </p14:media>
              </p:ext>
            </p:extLst>
          </p:nvPr>
        </p:nvPicPr>
        <p:blipFill>
          <a:blip r:embed="rId2"/>
          <a:srcRect l="19269" t="550" r="59" b="19819"/>
          <a:stretch>
            <a:fillRect/>
          </a:stretch>
        </p:blipFill>
        <p:spPr>
          <a:xfrm flipH="true" flipV="true">
            <a:off x="0" y="0"/>
            <a:ext cx="13004800" cy="73152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043496" y="2476498"/>
            <a:ext cx="6924158" cy="2228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500"/>
              </a:lnSpc>
              <a:spcBef>
                <a:spcPct val="0"/>
              </a:spcBef>
            </a:pPr>
            <a:r>
              <a:rPr lang="en-US" b="true" sz="7500" i="true" spc="225">
                <a:solidFill>
                  <a:srgbClr val="FAFB63"/>
                </a:solidFill>
                <a:latin typeface="Jaturat Semi-Bold Italics"/>
                <a:ea typeface="Jaturat Semi-Bold Italics"/>
                <a:cs typeface="Jaturat Semi-Bold Italics"/>
                <a:sym typeface="Jaturat Semi-Bold Italics"/>
              </a:rPr>
              <a:t>MAYOR SEGURIDAD 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433345" y="5892555"/>
            <a:ext cx="2144460" cy="517275"/>
            <a:chOff x="0" y="0"/>
            <a:chExt cx="719966" cy="17366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19966" cy="173666"/>
            </a:xfrm>
            <a:custGeom>
              <a:avLst/>
              <a:gdLst/>
              <a:ahLst/>
              <a:cxnLst/>
              <a:rect r="r" b="b" t="t" l="l"/>
              <a:pathLst>
                <a:path h="173666" w="719966">
                  <a:moveTo>
                    <a:pt x="0" y="0"/>
                  </a:moveTo>
                  <a:lnTo>
                    <a:pt x="719966" y="0"/>
                  </a:lnTo>
                  <a:lnTo>
                    <a:pt x="719966" y="173666"/>
                  </a:lnTo>
                  <a:lnTo>
                    <a:pt x="0" y="173666"/>
                  </a:lnTo>
                  <a:close/>
                </a:path>
              </a:pathLst>
            </a:custGeom>
            <a:solidFill>
              <a:srgbClr val="FAFB63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719966" cy="1546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650"/>
                </a:lnSpc>
                <a:spcBef>
                  <a:spcPct val="0"/>
                </a:spcBef>
              </a:pPr>
              <a:r>
                <a:rPr lang="en-US" sz="150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Leer más </a:t>
              </a: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76688" y="2011902"/>
            <a:ext cx="5057775" cy="2357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9"/>
              </a:lnSpc>
            </a:pPr>
            <a:r>
              <a:rPr lang="en-US" sz="5599" spc="-11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¡Hola, buen día estimado lector!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976688" y="4311872"/>
            <a:ext cx="5057775" cy="373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2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529342" y="5033664"/>
            <a:ext cx="7952466" cy="177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729"/>
              </a:lnSpc>
              <a:spcBef>
                <a:spcPct val="0"/>
              </a:spcBef>
            </a:pPr>
            <a:r>
              <a:rPr lang="en-US" sz="3153" spc="-63">
                <a:solidFill>
                  <a:srgbClr val="949494"/>
                </a:solidFill>
                <a:latin typeface="Inter"/>
                <a:ea typeface="Inter"/>
                <a:cs typeface="Inter"/>
                <a:sym typeface="Inter"/>
              </a:rPr>
              <a:t>Agradecemos tú tiempo que dedicarás a la lectura de este proyecto el cual busca una mayor seguridad, gracias por tu atención.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1520" y="2998826"/>
            <a:ext cx="1241921" cy="268073"/>
            <a:chOff x="0" y="0"/>
            <a:chExt cx="1655894" cy="3574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0780" cy="357431"/>
            </a:xfrm>
            <a:custGeom>
              <a:avLst/>
              <a:gdLst/>
              <a:ahLst/>
              <a:cxnLst/>
              <a:rect r="r" b="b" t="t" l="l"/>
              <a:pathLst>
                <a:path h="357431" w="480780">
                  <a:moveTo>
                    <a:pt x="0" y="0"/>
                  </a:moveTo>
                  <a:lnTo>
                    <a:pt x="480780" y="0"/>
                  </a:lnTo>
                  <a:lnTo>
                    <a:pt x="480780" y="357431"/>
                  </a:lnTo>
                  <a:lnTo>
                    <a:pt x="0" y="3574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586511" y="0"/>
              <a:ext cx="480780" cy="357431"/>
            </a:xfrm>
            <a:custGeom>
              <a:avLst/>
              <a:gdLst/>
              <a:ahLst/>
              <a:cxnLst/>
              <a:rect r="r" b="b" t="t" l="l"/>
              <a:pathLst>
                <a:path h="357431" w="480780">
                  <a:moveTo>
                    <a:pt x="0" y="0"/>
                  </a:moveTo>
                  <a:lnTo>
                    <a:pt x="480780" y="0"/>
                  </a:lnTo>
                  <a:lnTo>
                    <a:pt x="480780" y="357431"/>
                  </a:lnTo>
                  <a:lnTo>
                    <a:pt x="0" y="3574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75114" y="0"/>
              <a:ext cx="480780" cy="357431"/>
            </a:xfrm>
            <a:custGeom>
              <a:avLst/>
              <a:gdLst/>
              <a:ahLst/>
              <a:cxnLst/>
              <a:rect r="r" b="b" t="t" l="l"/>
              <a:pathLst>
                <a:path h="357431" w="480780">
                  <a:moveTo>
                    <a:pt x="0" y="0"/>
                  </a:moveTo>
                  <a:lnTo>
                    <a:pt x="480780" y="0"/>
                  </a:lnTo>
                  <a:lnTo>
                    <a:pt x="480780" y="357431"/>
                  </a:lnTo>
                  <a:lnTo>
                    <a:pt x="0" y="3574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true" flipV="false" rot="0">
            <a:off x="6280117" y="1414513"/>
            <a:ext cx="6731033" cy="5470494"/>
          </a:xfrm>
          <a:custGeom>
            <a:avLst/>
            <a:gdLst/>
            <a:ahLst/>
            <a:cxnLst/>
            <a:rect r="r" b="b" t="t" l="l"/>
            <a:pathLst>
              <a:path h="5470494" w="6731033">
                <a:moveTo>
                  <a:pt x="6731033" y="0"/>
                </a:moveTo>
                <a:lnTo>
                  <a:pt x="0" y="0"/>
                </a:lnTo>
                <a:lnTo>
                  <a:pt x="0" y="5470494"/>
                </a:lnTo>
                <a:lnTo>
                  <a:pt x="6731033" y="5470494"/>
                </a:lnTo>
                <a:lnTo>
                  <a:pt x="6731033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272510" y="892150"/>
            <a:ext cx="5007120" cy="5007100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731520" y="1457310"/>
            <a:ext cx="5085568" cy="1407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b="true" sz="4799" i="true" spc="143">
                <a:solidFill>
                  <a:srgbClr val="6BFFF7"/>
                </a:solidFill>
                <a:latin typeface="Jaturat Semi-Bold Italics"/>
                <a:ea typeface="Jaturat Semi-Bold Italics"/>
                <a:cs typeface="Jaturat Semi-Bold Italics"/>
                <a:sym typeface="Jaturat Semi-Bold Italics"/>
              </a:rPr>
              <a:t>OBJETIVO PRINCIPAL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31520" y="3712916"/>
            <a:ext cx="5085568" cy="255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</a:p>
          <a:p>
            <a:pPr algn="l">
              <a:lnSpc>
                <a:spcPts val="2250"/>
              </a:lnSpc>
            </a:pPr>
            <a:r>
              <a:rPr lang="en-US" sz="1500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El objetivo principal de este proyecto de mayor seguridad, es mejora en el país la seguridad mediante la implementación de tecnologías avanzadas, la creación de una policía militar especializada, y el desarrollo de programas integrales que aborden las causas subyacentes de la inseguridad, con el fin de proteger a la ciudadanía y promover un entorno seguro y estable.</a:t>
            </a:r>
          </a:p>
          <a:p>
            <a:pPr algn="l" marL="0" indent="0" lvl="0">
              <a:lnSpc>
                <a:spcPts val="225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88172" y="1767841"/>
            <a:ext cx="3230164" cy="3230151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049466" y="1767841"/>
            <a:ext cx="3230164" cy="3230151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49812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726879" y="2042524"/>
            <a:ext cx="3230164" cy="3230151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86898" y="5180099"/>
            <a:ext cx="3710125" cy="2254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88"/>
              </a:lnSpc>
            </a:pPr>
            <a:r>
              <a:rPr lang="en-US" sz="1192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1. Fortalecer la seguridad pública: Implementar medidas y tecnologías avanzadas para mejorar la vigilancia y el control del crimen en las comunidades.</a:t>
            </a:r>
          </a:p>
          <a:p>
            <a:pPr algn="l">
              <a:lnSpc>
                <a:spcPts val="1788"/>
              </a:lnSpc>
            </a:pPr>
          </a:p>
          <a:p>
            <a:pPr algn="l">
              <a:lnSpc>
                <a:spcPts val="1788"/>
              </a:lnSpc>
            </a:pPr>
            <a:r>
              <a:rPr lang="en-US" sz="1192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2. Crear una policía militar especializada: Establecer una nueva fuerza de seguridad con formación específica en seguridad pública y derechos humanos para responder de manera más efectiva a las amenazas.</a:t>
            </a:r>
          </a:p>
          <a:p>
            <a:pPr algn="l" marL="0" indent="0" lvl="0">
              <a:lnSpc>
                <a:spcPts val="1788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4543546" y="5180099"/>
            <a:ext cx="4309538" cy="2254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88"/>
              </a:lnSpc>
            </a:pPr>
            <a:r>
              <a:rPr lang="en-US" sz="1192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3. Mejorar la tecnología de seguridad: Desarrollar e integrar sistemas tecnológicos avanzados, como cámaras de vigilancia, drones y software de análisis de datos, para aumentar la eficiencia y efectividad de las operaciones de seguridad.</a:t>
            </a:r>
          </a:p>
          <a:p>
            <a:pPr algn="l">
              <a:lnSpc>
                <a:spcPts val="1788"/>
              </a:lnSpc>
            </a:pPr>
          </a:p>
          <a:p>
            <a:pPr algn="l">
              <a:lnSpc>
                <a:spcPts val="1788"/>
              </a:lnSpc>
            </a:pPr>
            <a:r>
              <a:rPr lang="en-US" sz="1192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4. Desarrollar programas integrales de prevención: Implementar iniciativas que aborden las causas subyacentes de la inseguridad, como la educación, el empleo y la inclusión social, para reducir la criminalidad a largo plazo.</a:t>
            </a:r>
          </a:p>
          <a:p>
            <a:pPr algn="l" marL="0" indent="0" lvl="0">
              <a:lnSpc>
                <a:spcPts val="1788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049466" y="5180099"/>
            <a:ext cx="3772529" cy="2054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77"/>
              </a:lnSpc>
            </a:pPr>
            <a:r>
              <a:rPr lang="en-US" sz="984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5. Fomentar la colaboración interinstitucional: Establecer mecanismos de cooperación y coordinación entre diferentes fuerzas de seguridad y agencias gubernamentales para mejorar la respuesta a situaciones de emergencia y la gestión de la seguridad pública.</a:t>
            </a:r>
          </a:p>
          <a:p>
            <a:pPr algn="l">
              <a:lnSpc>
                <a:spcPts val="1477"/>
              </a:lnSpc>
            </a:pPr>
          </a:p>
          <a:p>
            <a:pPr algn="l">
              <a:lnSpc>
                <a:spcPts val="1477"/>
              </a:lnSpc>
            </a:pPr>
            <a:r>
              <a:rPr lang="en-US" sz="984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6. Evaluar y mejorar continuamente: Monitorear y evaluar regularmente las medidas de seguridad implementadas, ajustando las estrategias según sea necesario para asegurar la efectividad y eficiencia del proyecto.</a:t>
            </a:r>
          </a:p>
          <a:p>
            <a:pPr algn="l" marL="0" indent="0" lvl="0">
              <a:lnSpc>
                <a:spcPts val="1477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486898" y="171450"/>
            <a:ext cx="5085568" cy="1053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99"/>
              </a:lnSpc>
              <a:spcBef>
                <a:spcPct val="0"/>
              </a:spcBef>
            </a:pPr>
            <a:r>
              <a:rPr lang="en-US" b="true" sz="3599" i="true" spc="107">
                <a:solidFill>
                  <a:srgbClr val="060F12"/>
                </a:solidFill>
                <a:latin typeface="Jaturat Semi-Bold Italics"/>
                <a:ea typeface="Jaturat Semi-Bold Italics"/>
                <a:cs typeface="Jaturat Semi-Bold Italics"/>
                <a:sym typeface="Jaturat Semi-Bold Italics"/>
              </a:rPr>
              <a:t>OBJETIVOS ESPECÍFICOS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0.0000" end="0.0000"/>
                </p14:media>
              </p:ext>
            </p:extLst>
          </p:nvPr>
        </p:nvPicPr>
        <p:blipFill>
          <a:blip r:embed="rId2"/>
          <a:srcRect l="31253" t="0" r="150" b="32290"/>
          <a:stretch>
            <a:fillRect/>
          </a:stretch>
        </p:blipFill>
        <p:spPr>
          <a:xfrm flipH="false" flipV="false">
            <a:off x="0" y="0"/>
            <a:ext cx="13004800" cy="73152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731520" y="490735"/>
            <a:ext cx="5085568" cy="1053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99"/>
              </a:lnSpc>
              <a:spcBef>
                <a:spcPct val="0"/>
              </a:spcBef>
            </a:pPr>
            <a:r>
              <a:rPr lang="en-US" b="true" sz="3599" i="true" spc="107">
                <a:solidFill>
                  <a:srgbClr val="FAFB63"/>
                </a:solidFill>
                <a:latin typeface="Jaturat Semi-Bold Italics"/>
                <a:ea typeface="Jaturat Semi-Bold Italics"/>
                <a:cs typeface="Jaturat Semi-Bold Italics"/>
                <a:sym typeface="Jaturat Semi-Bold Italics"/>
              </a:rPr>
              <a:t>¿POR QUÉ DEL PROYECTO?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2462067" y="4728342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3" y="0"/>
                </a:lnTo>
                <a:lnTo>
                  <a:pt x="339773" y="252601"/>
                </a:lnTo>
                <a:lnTo>
                  <a:pt x="0" y="2526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878040" y="4728342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3" y="0"/>
                </a:lnTo>
                <a:lnTo>
                  <a:pt x="339773" y="252601"/>
                </a:lnTo>
                <a:lnTo>
                  <a:pt x="0" y="2526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8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047573" y="4728342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3" y="0"/>
                </a:lnTo>
                <a:lnTo>
                  <a:pt x="339773" y="252601"/>
                </a:lnTo>
                <a:lnTo>
                  <a:pt x="0" y="2526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8236" y="2352933"/>
            <a:ext cx="2769804" cy="1058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512"/>
              </a:lnSpc>
              <a:spcBef>
                <a:spcPct val="0"/>
              </a:spcBef>
            </a:pPr>
            <a:r>
              <a:rPr lang="en-US" b="true" sz="2537" i="true" spc="76">
                <a:solidFill>
                  <a:srgbClr val="FAFB63"/>
                </a:solidFill>
                <a:latin typeface="Jaturat Bold Italics"/>
                <a:ea typeface="Jaturat Bold Italics"/>
                <a:cs typeface="Jaturat Bold Italics"/>
                <a:sym typeface="Jaturat Bold Italics"/>
              </a:rPr>
              <a:t>1. PROTECCIÓN DE LOS CIUDADANOS: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2333" y="3431745"/>
            <a:ext cx="2881610" cy="1020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14"/>
              </a:lnSpc>
            </a:pPr>
            <a:r>
              <a:rPr lang="en-US" sz="1343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Garantizar la seguridad y el bienestar de la población es una prioridad fundamental. </a:t>
            </a:r>
          </a:p>
          <a:p>
            <a:pPr algn="r" marL="0" indent="0" lvl="0">
              <a:lnSpc>
                <a:spcPts val="2014"/>
              </a:lnSpc>
              <a:spcBef>
                <a:spcPct val="0"/>
              </a:spcBef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5982334" y="6902579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3" y="0"/>
                </a:lnTo>
                <a:lnTo>
                  <a:pt x="339773" y="252601"/>
                </a:lnTo>
                <a:lnTo>
                  <a:pt x="0" y="2526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418463" y="6902579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3" y="0"/>
                </a:lnTo>
                <a:lnTo>
                  <a:pt x="339773" y="252601"/>
                </a:lnTo>
                <a:lnTo>
                  <a:pt x="0" y="2526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8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587996" y="6902579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3" y="0"/>
                </a:lnTo>
                <a:lnTo>
                  <a:pt x="339773" y="252601"/>
                </a:lnTo>
                <a:lnTo>
                  <a:pt x="0" y="2526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708831" y="4090815"/>
            <a:ext cx="2463546" cy="1236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273"/>
              </a:lnSpc>
              <a:spcBef>
                <a:spcPct val="0"/>
              </a:spcBef>
            </a:pPr>
            <a:r>
              <a:rPr lang="en-US" b="true" sz="2296" i="true" spc="68">
                <a:solidFill>
                  <a:srgbClr val="FAFB63"/>
                </a:solidFill>
                <a:latin typeface="Jaturat Bold Italics"/>
                <a:ea typeface="Jaturat Bold Italics"/>
                <a:cs typeface="Jaturat Bold Italics"/>
                <a:sym typeface="Jaturat Bold Italics"/>
              </a:rPr>
              <a:t>2. REDUCCIÓN DE LA CRIMINALIDAD 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708831" y="5446250"/>
            <a:ext cx="2613275" cy="910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827"/>
              </a:lnSpc>
            </a:pPr>
            <a:r>
              <a:rPr lang="en-US" sz="1218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Al desmantelar grupos criminales y mejorar la tecnología, se busca disminuir la incidencia de delitos.</a:t>
            </a:r>
          </a:p>
          <a:p>
            <a:pPr algn="r" marL="0" indent="0" lvl="0">
              <a:lnSpc>
                <a:spcPts val="1827"/>
              </a:lnSpc>
              <a:spcBef>
                <a:spcPct val="0"/>
              </a:spcBef>
            </a:pP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2189071" y="6902579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3" y="0"/>
                </a:lnTo>
                <a:lnTo>
                  <a:pt x="339773" y="252601"/>
                </a:lnTo>
                <a:lnTo>
                  <a:pt x="0" y="2526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605044" y="6902579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2" y="0"/>
                </a:lnTo>
                <a:lnTo>
                  <a:pt x="339772" y="252601"/>
                </a:lnTo>
                <a:lnTo>
                  <a:pt x="0" y="2526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8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774576" y="6902579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3" y="0"/>
                </a:lnTo>
                <a:lnTo>
                  <a:pt x="339773" y="252601"/>
                </a:lnTo>
                <a:lnTo>
                  <a:pt x="0" y="2526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9905927" y="5063245"/>
            <a:ext cx="2769646" cy="984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329"/>
              </a:lnSpc>
              <a:spcBef>
                <a:spcPct val="0"/>
              </a:spcBef>
            </a:pPr>
            <a:r>
              <a:rPr lang="en-US" b="true" sz="2352" i="true" spc="70">
                <a:solidFill>
                  <a:srgbClr val="FAFB63"/>
                </a:solidFill>
                <a:latin typeface="Jaturat Bold Italics"/>
                <a:ea typeface="Jaturat Bold Italics"/>
                <a:cs typeface="Jaturat Bold Italics"/>
                <a:sym typeface="Jaturat Bold Italics"/>
              </a:rPr>
              <a:t>4. DESARROLLO SOCIAL Y ECONÓMICO: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905927" y="6072630"/>
            <a:ext cx="2961158" cy="766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09"/>
              </a:lnSpc>
            </a:pPr>
            <a:r>
              <a:rPr lang="en-US" sz="1006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La seguridad es esencial para el desarrollo económico y social, ya que permite un ambiente propicio para la inversión y el crecimiento.</a:t>
            </a:r>
          </a:p>
          <a:p>
            <a:pPr algn="r" marL="0" indent="0" lvl="0">
              <a:lnSpc>
                <a:spcPts val="150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5690242" y="984129"/>
            <a:ext cx="6743150" cy="1948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b="true" sz="3599" i="true" spc="107">
                <a:solidFill>
                  <a:srgbClr val="060F12"/>
                </a:solidFill>
                <a:latin typeface="Jaturat Bold Italics"/>
                <a:ea typeface="Jaturat Bold Italics"/>
                <a:cs typeface="Jaturat Bold Italics"/>
                <a:sym typeface="Jaturat Bold Italics"/>
              </a:rPr>
              <a:t>BUSCAMOS LO SIGUIENTE CON NUESTRAS PROPUESTAS.</a:t>
            </a:r>
          </a:p>
          <a:p>
            <a:pPr algn="l" marL="0" indent="0" lvl="0">
              <a:lnSpc>
                <a:spcPts val="3599"/>
              </a:lnSpc>
              <a:spcBef>
                <a:spcPct val="0"/>
              </a:spcBef>
            </a:pP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8305458" y="5075169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3" y="0"/>
                </a:lnTo>
                <a:lnTo>
                  <a:pt x="339773" y="252600"/>
                </a:lnTo>
                <a:lnTo>
                  <a:pt x="0" y="252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8740481" y="5075169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3" y="0"/>
                </a:lnTo>
                <a:lnTo>
                  <a:pt x="339773" y="252600"/>
                </a:lnTo>
                <a:lnTo>
                  <a:pt x="0" y="2526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8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7869265" y="5075169"/>
            <a:ext cx="339773" cy="252601"/>
          </a:xfrm>
          <a:custGeom>
            <a:avLst/>
            <a:gdLst/>
            <a:ahLst/>
            <a:cxnLst/>
            <a:rect r="r" b="b" t="t" l="l"/>
            <a:pathLst>
              <a:path h="252601" w="339773">
                <a:moveTo>
                  <a:pt x="0" y="0"/>
                </a:moveTo>
                <a:lnTo>
                  <a:pt x="339773" y="0"/>
                </a:lnTo>
                <a:lnTo>
                  <a:pt x="339773" y="252600"/>
                </a:lnTo>
                <a:lnTo>
                  <a:pt x="0" y="252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6497943" y="3024928"/>
            <a:ext cx="3954802" cy="632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145"/>
              </a:lnSpc>
              <a:spcBef>
                <a:spcPct val="0"/>
              </a:spcBef>
            </a:pPr>
            <a:r>
              <a:rPr lang="en-US" b="true" sz="2167" i="true" spc="65">
                <a:solidFill>
                  <a:srgbClr val="FAFB63"/>
                </a:solidFill>
                <a:latin typeface="Jaturat Bold Italics"/>
                <a:ea typeface="Jaturat Bold Italics"/>
                <a:cs typeface="Jaturat Bold Italics"/>
                <a:sym typeface="Jaturat Bold Italics"/>
              </a:rPr>
              <a:t>3. FORTALECIMIENTO DE LA CONFIANZA PÚBLICA: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856219" y="3702627"/>
            <a:ext cx="2898477" cy="1025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26"/>
              </a:lnSpc>
            </a:pPr>
            <a:r>
              <a:rPr lang="en-US" sz="1351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Un entorno seguro fomenta la confianza de los ciudadanos en las instituciones y en el gobierno.</a:t>
            </a:r>
          </a:p>
          <a:p>
            <a:pPr algn="r" marL="0" indent="0" lvl="0">
              <a:lnSpc>
                <a:spcPts val="2026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62791" y="898634"/>
            <a:ext cx="5085568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800"/>
              </a:lnSpc>
              <a:spcBef>
                <a:spcPct val="0"/>
              </a:spcBef>
            </a:pPr>
            <a:r>
              <a:rPr lang="en-US" b="true" sz="4800" i="true" spc="144">
                <a:solidFill>
                  <a:srgbClr val="FFFFFF"/>
                </a:solidFill>
                <a:latin typeface="Jaturat Semi-Bold Italics"/>
                <a:ea typeface="Jaturat Semi-Bold Italics"/>
                <a:cs typeface="Jaturat Semi-Bold Italics"/>
                <a:sym typeface="Jaturat Semi-Bold Italics"/>
              </a:rPr>
              <a:t>ESTADÍSTICAS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31039" y="5148521"/>
            <a:ext cx="224078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999" i="true" spc="89">
                <a:solidFill>
                  <a:srgbClr val="060F12"/>
                </a:solidFill>
                <a:latin typeface="Jaturat Semi-Bold Italics"/>
                <a:ea typeface="Jaturat Semi-Bold Italics"/>
                <a:cs typeface="Jaturat Semi-Bold Italics"/>
                <a:sym typeface="Jaturat Semi-Bold Italics"/>
              </a:rPr>
              <a:t>59.1 %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3481" y="5815271"/>
            <a:ext cx="2455899" cy="140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5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de la población de 18 años y más que vive en 74 ciudades de México considera inseguro vivir en su ciudad.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920142" y="5138996"/>
            <a:ext cx="106685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00"/>
              </a:lnSpc>
              <a:spcBef>
                <a:spcPct val="0"/>
              </a:spcBef>
            </a:pPr>
            <a:r>
              <a:rPr lang="en-US" b="true" sz="3000" i="true" spc="90">
                <a:solidFill>
                  <a:srgbClr val="060F12"/>
                </a:solidFill>
                <a:latin typeface="Jaturat Semi-Bold Italics"/>
                <a:ea typeface="Jaturat Semi-Bold Italics"/>
                <a:cs typeface="Jaturat Semi-Bold Italics"/>
                <a:sym typeface="Jaturat Semi-Bold Italics"/>
              </a:rPr>
              <a:t>24 %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27686" y="5815271"/>
            <a:ext cx="1555779" cy="140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9"/>
              </a:lnSpc>
            </a:pPr>
            <a:r>
              <a:rPr lang="en-US" sz="1499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de cada 100 mil habitantes mueren por homicidios</a:t>
            </a:r>
          </a:p>
          <a:p>
            <a:pPr algn="ctr" marL="0" indent="0" lvl="0">
              <a:lnSpc>
                <a:spcPts val="224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638010" y="5167571"/>
            <a:ext cx="167647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999" i="true" spc="89">
                <a:solidFill>
                  <a:srgbClr val="060F12"/>
                </a:solidFill>
                <a:latin typeface="Jaturat Semi-Bold Italics"/>
                <a:ea typeface="Jaturat Semi-Bold Italics"/>
                <a:cs typeface="Jaturat Semi-Bold Italics"/>
                <a:sym typeface="Jaturat Semi-Bold Italics"/>
              </a:rPr>
              <a:t>147,000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53860" y="5834321"/>
            <a:ext cx="2444779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5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daily active users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349175" y="1992526"/>
            <a:ext cx="3297432" cy="3297432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804855" y="3239816"/>
            <a:ext cx="3297432" cy="1099144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827533" y="2552851"/>
            <a:ext cx="3297432" cy="19235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03395" y="2430295"/>
            <a:ext cx="8004359" cy="3971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FFFFFF"/>
                </a:solidFill>
                <a:latin typeface="Clear Sans"/>
                <a:ea typeface="Clear Sans"/>
                <a:cs typeface="Clear Sans"/>
                <a:sym typeface="Clear Sans"/>
              </a:rPr>
              <a:t>Este proyecto no solo se enfoca en la represión del crimen, sino también en “abordar las causas subyacentes” de la inseguridad, como la pobreza, la falta de educación y las oportunidades económicas limitadas.</a:t>
            </a:r>
          </a:p>
          <a:p>
            <a:pPr algn="ctr" marL="0" indent="0" lvl="0">
              <a:lnSpc>
                <a:spcPts val="4500"/>
              </a:lnSpc>
              <a:spcBef>
                <a:spcPct val="0"/>
              </a:spcBef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784181" y="5471903"/>
            <a:ext cx="1495449" cy="1111777"/>
          </a:xfrm>
          <a:custGeom>
            <a:avLst/>
            <a:gdLst/>
            <a:ahLst/>
            <a:cxnLst/>
            <a:rect r="r" b="b" t="t" l="l"/>
            <a:pathLst>
              <a:path h="1111777" w="1495449">
                <a:moveTo>
                  <a:pt x="0" y="0"/>
                </a:moveTo>
                <a:lnTo>
                  <a:pt x="1495449" y="0"/>
                </a:lnTo>
                <a:lnTo>
                  <a:pt x="1495449" y="1111777"/>
                </a:lnTo>
                <a:lnTo>
                  <a:pt x="0" y="11117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31520" y="731520"/>
            <a:ext cx="1495449" cy="1111777"/>
          </a:xfrm>
          <a:custGeom>
            <a:avLst/>
            <a:gdLst/>
            <a:ahLst/>
            <a:cxnLst/>
            <a:rect r="r" b="b" t="t" l="l"/>
            <a:pathLst>
              <a:path h="1111777" w="1495449">
                <a:moveTo>
                  <a:pt x="0" y="0"/>
                </a:moveTo>
                <a:lnTo>
                  <a:pt x="1495449" y="0"/>
                </a:lnTo>
                <a:lnTo>
                  <a:pt x="1495449" y="1111777"/>
                </a:lnTo>
                <a:lnTo>
                  <a:pt x="0" y="11117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52519" y="5471903"/>
            <a:ext cx="1090035" cy="810376"/>
          </a:xfrm>
          <a:custGeom>
            <a:avLst/>
            <a:gdLst/>
            <a:ahLst/>
            <a:cxnLst/>
            <a:rect r="r" b="b" t="t" l="l"/>
            <a:pathLst>
              <a:path h="810376" w="1090035">
                <a:moveTo>
                  <a:pt x="0" y="0"/>
                </a:moveTo>
                <a:lnTo>
                  <a:pt x="1090035" y="0"/>
                </a:lnTo>
                <a:lnTo>
                  <a:pt x="1090035" y="810376"/>
                </a:lnTo>
                <a:lnTo>
                  <a:pt x="0" y="8103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068596" y="731520"/>
            <a:ext cx="1090035" cy="810376"/>
          </a:xfrm>
          <a:custGeom>
            <a:avLst/>
            <a:gdLst/>
            <a:ahLst/>
            <a:cxnLst/>
            <a:rect r="r" b="b" t="t" l="l"/>
            <a:pathLst>
              <a:path h="810376" w="1090035">
                <a:moveTo>
                  <a:pt x="0" y="0"/>
                </a:moveTo>
                <a:lnTo>
                  <a:pt x="1090035" y="0"/>
                </a:lnTo>
                <a:lnTo>
                  <a:pt x="1090035" y="810376"/>
                </a:lnTo>
                <a:lnTo>
                  <a:pt x="0" y="8103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784634" y="996392"/>
            <a:ext cx="2218334" cy="2276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9"/>
              </a:lnSpc>
            </a:pPr>
            <a:r>
              <a:rPr lang="en-US" sz="1506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1. Participación activa: Involúcrate en programas comunitarios y reuniones vecinales para discutir y abordar problemas de seguridad.</a:t>
            </a:r>
          </a:p>
          <a:p>
            <a:pPr algn="l">
              <a:lnSpc>
                <a:spcPts val="2259"/>
              </a:lnSpc>
            </a:pPr>
          </a:p>
          <a:p>
            <a:pPr algn="l" marL="0" indent="0" lvl="0">
              <a:lnSpc>
                <a:spcPts val="2259"/>
              </a:lnSpc>
              <a:spcBef>
                <a:spcPct val="0"/>
              </a:spcBef>
            </a:pP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78588" y="1719053"/>
            <a:ext cx="3314242" cy="4168857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5213317" y="2240460"/>
            <a:ext cx="1730389" cy="1712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950"/>
              </a:lnSpc>
              <a:spcBef>
                <a:spcPct val="0"/>
              </a:spcBef>
            </a:pPr>
            <a:r>
              <a:rPr lang="en-US" sz="1300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Testimonials are short quotes from people who love your brand.</a:t>
            </a:r>
          </a:p>
          <a:p>
            <a:pPr algn="l" marL="0" indent="0" lvl="0">
              <a:lnSpc>
                <a:spcPts val="195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1950"/>
              </a:lnSpc>
              <a:spcBef>
                <a:spcPct val="0"/>
              </a:spcBef>
            </a:pPr>
            <a:r>
              <a:rPr lang="en-US" sz="1300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It's a great way to convince customers to try your services.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52659" y="4641805"/>
            <a:ext cx="1033997" cy="499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979"/>
              </a:lnSpc>
            </a:pPr>
            <a:r>
              <a:rPr lang="en-US" b="true" sz="1799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Francois Mercer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04298" y="2240460"/>
            <a:ext cx="1730389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950"/>
              </a:lnSpc>
              <a:spcBef>
                <a:spcPct val="0"/>
              </a:spcBef>
            </a:pPr>
            <a:r>
              <a:rPr lang="en-US" sz="1300" u="none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Testimonials are short quotes from people who love your brand. It's a great way to convince customers to try your services.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43640" y="4641805"/>
            <a:ext cx="1033997" cy="499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979"/>
              </a:lnSpc>
            </a:pPr>
            <a:r>
              <a:rPr lang="en-US" b="true" sz="1799">
                <a:solidFill>
                  <a:srgbClr val="000000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Yanis Petros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31520" y="125730"/>
            <a:ext cx="9303583" cy="1053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99"/>
              </a:lnSpc>
              <a:spcBef>
                <a:spcPct val="0"/>
              </a:spcBef>
            </a:pPr>
            <a:r>
              <a:rPr lang="en-US" b="true" sz="3599" i="true" spc="107">
                <a:solidFill>
                  <a:srgbClr val="060F12"/>
                </a:solidFill>
                <a:latin typeface="Jaturat Semi-Bold Italics"/>
                <a:ea typeface="Jaturat Semi-Bold Italics"/>
                <a:cs typeface="Jaturat Semi-Bold Italics"/>
                <a:sym typeface="Jaturat Semi-Bold Italics"/>
              </a:rPr>
              <a:t>COMO PODEMOS COLABORAR COMO CIUDADANOS?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1120" y="6545580"/>
            <a:ext cx="11623079" cy="586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998"/>
              </a:lnSpc>
              <a:spcBef>
                <a:spcPct val="0"/>
              </a:spcBef>
            </a:pPr>
            <a:r>
              <a:rPr lang="en-US" b="true" sz="1998" i="true" spc="59">
                <a:solidFill>
                  <a:srgbClr val="060F12"/>
                </a:solidFill>
                <a:latin typeface="Jaturat Bold Italics"/>
                <a:ea typeface="Jaturat Bold Italics"/>
                <a:cs typeface="Jaturat Bold Italics"/>
                <a:sym typeface="Jaturat Bold Italics"/>
              </a:rPr>
              <a:t>CADA PEQUEÑA ACCIÓN CUENTA Y, AL TRABAJAR JUNTOS, PODEMOS CREAR UN ENTORNO MÁS SEGURO Y PROTEGIDO PARA TODOS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6020" y="4010292"/>
            <a:ext cx="2537984" cy="170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508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2. Educación y concienciación: Infórmate y educa a otros sobre prácticas seguras y cómo prevenir el crimen.</a:t>
            </a:r>
          </a:p>
          <a:p>
            <a:pPr algn="l" marL="0" indent="0" lvl="0">
              <a:lnSpc>
                <a:spcPts val="2262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996020" y="1971980"/>
            <a:ext cx="2537984" cy="1992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508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1. Participación activa: Involúcrate en programas comunitarios y reuniones vecinales para discutir y abordar problemas de seguridad.</a:t>
            </a:r>
          </a:p>
          <a:p>
            <a:pPr algn="l" marL="0" indent="0" lvl="0">
              <a:lnSpc>
                <a:spcPts val="2262"/>
              </a:lnSpc>
              <a:spcBef>
                <a:spcPct val="0"/>
              </a:spcBef>
            </a:pP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848454" y="1719053"/>
            <a:ext cx="3314242" cy="4168857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059607" y="1719053"/>
            <a:ext cx="3314242" cy="4168857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5265887" y="1971980"/>
            <a:ext cx="2661213" cy="170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508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3. Colaboración con autoridades: Reporta actividades sospechosas y colabora con la policía y otras autoridades locales.</a:t>
            </a:r>
          </a:p>
          <a:p>
            <a:pPr algn="l" marL="0" indent="0" lvl="0">
              <a:lnSpc>
                <a:spcPts val="2262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5213317" y="4010292"/>
            <a:ext cx="2690570" cy="170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508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4. Fomento de la cohesión social: Promueve la solidaridad y el apoyo mutuo entre vecinos, creando una red de vigilancia comunitaria.</a:t>
            </a:r>
          </a:p>
          <a:p>
            <a:pPr algn="l" marL="0" indent="0" lvl="0">
              <a:lnSpc>
                <a:spcPts val="2262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9386121" y="1971980"/>
            <a:ext cx="2661213" cy="1417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62"/>
              </a:lnSpc>
              <a:spcBef>
                <a:spcPct val="0"/>
              </a:spcBef>
            </a:pPr>
            <a:r>
              <a:rPr lang="en-US" sz="1508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5. Voluntariado: Participa en iniciativas de voluntariado que busquen mejorar la seguridad y el bienestar de la comunidad.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86121" y="4010292"/>
            <a:ext cx="2661213" cy="1992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62"/>
              </a:lnSpc>
            </a:pPr>
            <a:r>
              <a:rPr lang="en-US" sz="1508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rPr>
              <a:t>6. Uso responsable de la tecnología: Utiliza aplicaciones y herramientas tecnológicas para reportar incidentes y mantenerte informado sobre la seguridad en tu área.</a:t>
            </a:r>
          </a:p>
          <a:p>
            <a:pPr algn="l" marL="0" indent="0" lvl="0">
              <a:lnSpc>
                <a:spcPts val="226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24" r="73" b="24"/>
          <a:stretch>
            <a:fillRect/>
          </a:stretch>
        </p:blipFill>
        <p:spPr>
          <a:xfrm flipH="false" flipV="false">
            <a:off x="0" y="0"/>
            <a:ext cx="13004800" cy="73152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085189" y="2779533"/>
            <a:ext cx="2926080" cy="2926080"/>
          </a:xfrm>
          <a:custGeom>
            <a:avLst/>
            <a:gdLst/>
            <a:ahLst/>
            <a:cxnLst/>
            <a:rect r="r" b="b" t="t" l="l"/>
            <a:pathLst>
              <a:path h="2926080" w="2926080">
                <a:moveTo>
                  <a:pt x="0" y="0"/>
                </a:moveTo>
                <a:lnTo>
                  <a:pt x="2926080" y="0"/>
                </a:lnTo>
                <a:lnTo>
                  <a:pt x="2926080" y="2926080"/>
                </a:lnTo>
                <a:lnTo>
                  <a:pt x="0" y="29260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85189" y="245745"/>
            <a:ext cx="11548110" cy="1948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99"/>
              </a:lnSpc>
              <a:spcBef>
                <a:spcPct val="0"/>
              </a:spcBef>
            </a:pPr>
            <a:r>
              <a:rPr lang="en-US" b="true" sz="3599" i="true" spc="107">
                <a:solidFill>
                  <a:srgbClr val="000000"/>
                </a:solidFill>
                <a:latin typeface="Jaturat Semi-Bold Italics"/>
                <a:ea typeface="Jaturat Semi-Bold Italics"/>
                <a:cs typeface="Jaturat Semi-Bold Italics"/>
                <a:sym typeface="Jaturat Semi-Bold Italics"/>
              </a:rPr>
              <a:t>¿GUSTAS SABER MÁS DE ESTE PROYECTO?, TE INVITO A VISITAR ESTA CARPETA CON EL PROYECTO COMPLETO, GRACIAS POR TU ATENCIÓN.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6859244" y="3398962"/>
            <a:ext cx="2144460" cy="517275"/>
            <a:chOff x="0" y="0"/>
            <a:chExt cx="719966" cy="1736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19966" cy="173666"/>
            </a:xfrm>
            <a:custGeom>
              <a:avLst/>
              <a:gdLst/>
              <a:ahLst/>
              <a:cxnLst/>
              <a:rect r="r" b="b" t="t" l="l"/>
              <a:pathLst>
                <a:path h="173666" w="719966">
                  <a:moveTo>
                    <a:pt x="0" y="0"/>
                  </a:moveTo>
                  <a:lnTo>
                    <a:pt x="719966" y="0"/>
                  </a:lnTo>
                  <a:lnTo>
                    <a:pt x="719966" y="173666"/>
                  </a:lnTo>
                  <a:lnTo>
                    <a:pt x="0" y="173666"/>
                  </a:lnTo>
                  <a:close/>
                </a:path>
              </a:pathLst>
            </a:custGeom>
            <a:solidFill>
              <a:srgbClr val="FAFB63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19050"/>
              <a:ext cx="719966" cy="1546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650"/>
                </a:lnSpc>
                <a:spcBef>
                  <a:spcPct val="0"/>
                </a:spcBef>
              </a:pPr>
              <a:r>
                <a:rPr lang="en-US" sz="1500" u="sng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  <a:hlinkClick r:id="rId7" tooltip="https://drive.google.com/drive/folders/151F6Tcm305IZ9gNtcHACGYJ7Phjyk4KN"/>
                </a:rPr>
                <a:t>Leer más 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859244" y="4860486"/>
            <a:ext cx="2144460" cy="517275"/>
            <a:chOff x="0" y="0"/>
            <a:chExt cx="719966" cy="17366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19966" cy="173666"/>
            </a:xfrm>
            <a:custGeom>
              <a:avLst/>
              <a:gdLst/>
              <a:ahLst/>
              <a:cxnLst/>
              <a:rect r="r" b="b" t="t" l="l"/>
              <a:pathLst>
                <a:path h="173666" w="719966">
                  <a:moveTo>
                    <a:pt x="0" y="0"/>
                  </a:moveTo>
                  <a:lnTo>
                    <a:pt x="719966" y="0"/>
                  </a:lnTo>
                  <a:lnTo>
                    <a:pt x="719966" y="173666"/>
                  </a:lnTo>
                  <a:lnTo>
                    <a:pt x="0" y="173666"/>
                  </a:lnTo>
                  <a:close/>
                </a:path>
              </a:pathLst>
            </a:custGeom>
            <a:solidFill>
              <a:srgbClr val="FAFB63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19050"/>
              <a:ext cx="719966" cy="1546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650"/>
                </a:lnSpc>
                <a:spcBef>
                  <a:spcPct val="0"/>
                </a:spcBef>
              </a:pPr>
              <a:r>
                <a:rPr lang="en-US" sz="1500" u="sng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  <a:hlinkClick r:id="rId8" tooltip="https://drive.google.com/drive/folders/1AZz3wZtyoEm90zk0ycHTn27kYZNnqOBv"/>
                </a:rPr>
                <a:t>Leer más </a:t>
              </a: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DAGXuYhE1BQ</dc:identifier>
  <dcterms:modified xsi:type="dcterms:W3CDTF">2011-08-01T06:04:30Z</dcterms:modified>
  <cp:revision>1</cp:revision>
  <dc:title>mayor seguridad</dc:title>
</cp:coreProperties>
</file>

<file path=docProps/thumbnail.jpeg>
</file>